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4" r:id="rId3"/>
    <p:sldId id="297" r:id="rId4"/>
    <p:sldId id="312" r:id="rId5"/>
    <p:sldId id="313" r:id="rId6"/>
    <p:sldId id="355" r:id="rId7"/>
    <p:sldId id="301" r:id="rId8"/>
    <p:sldId id="302" r:id="rId9"/>
    <p:sldId id="343" r:id="rId10"/>
    <p:sldId id="344" r:id="rId11"/>
    <p:sldId id="345" r:id="rId12"/>
    <p:sldId id="346" r:id="rId13"/>
    <p:sldId id="339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00FFF0"/>
    <a:srgbClr val="FFFECD"/>
    <a:srgbClr val="FFB3FF"/>
    <a:srgbClr val="66FFDD"/>
    <a:srgbClr val="05B050"/>
    <a:srgbClr val="9259A3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/>
    <p:restoredTop sz="96327"/>
  </p:normalViewPr>
  <p:slideViewPr>
    <p:cSldViewPr snapToGrid="0">
      <p:cViewPr varScale="1">
        <p:scale>
          <a:sx n="123" d="100"/>
          <a:sy n="123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6676-4D4B-724F-30AB-AA15C6CA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6DBE-31C6-E916-07EA-845850B68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7363E-C7DD-6655-E366-DF640BC70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070DF-F7EE-1188-B20A-8C6E32D99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CC4B-15B3-341B-A7C4-8E171E48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6BF65-1338-4B6B-2250-01FF76822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8343B-5CCD-CCE4-70AE-C98206974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55E5-B828-0F20-EDC7-8A59B134C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0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F1F53-4E7C-B920-603B-3CD924F5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59C11-4AD5-2F72-1154-BB4A97CE5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FF1EB-5BAB-5FD7-01A5-7ABE9CF3F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4342-B6C4-A984-AC24-81B940D78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72668-67D1-682F-CD7F-766EBBE0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2886E-0231-DCEB-24C9-5E7E76BDA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896D6-3829-96CF-07CE-3111B03A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AA4FD-4031-72F6-B1E3-EC3B5093A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0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0DA12-DFD2-CFA5-EEAC-9211A0C7A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FDA79-EF32-A537-5AE2-6B6E2ECAC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32291-0952-CD75-256D-D9D2A8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2DB2-292A-8DCA-A8CF-04ACE212A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056A9-53AB-6465-C856-C4ED6791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B572F-A813-A2F3-4622-34EB1A7EE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6CD22-4E80-643C-CCDF-A6EA55DE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ABA2B-33C8-438B-4FA5-3431248B6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5FC5-4D0D-7055-A8C1-53CC1F83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6156B-B08E-F294-F75D-0BA0CAC3C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40842-3EE6-EADD-AB8E-E2840AA3F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EF766-DC07-2D2B-F51F-7A6D91767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5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E0E6-0C83-3AC0-7823-C98D61DD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99DD7-3C05-0207-96FF-C9428E9D9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CCC0B-EB29-77F7-7AC6-C0F48574A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BBC4B-A0EA-5F82-72BF-46E667BAD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1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437B-10BD-D65D-99DE-68BAD0561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0A748-DC7E-0F5C-CA86-FEF0F70D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A55EF-B98F-BA68-B1B3-428C8BEC5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E004D-7435-E21C-AEBB-1FDAF2635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79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CA47-4257-BE25-E392-95BF3640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3ABD6-4619-238F-267C-62BCCA2BF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D5DA4-EC62-1FEC-5035-A3422CD08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F389E-3E9C-7C2F-219E-D981FD7CA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1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02420-5F03-1F87-1F63-8DCC0F32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7F639-E687-E058-75B5-6CC7E767E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9E902-06E2-828C-BD6B-DA7263800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24F02-DF99-350C-F1FA-79EC64CF8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05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8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7D4-365A-8738-A939-094A6426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122BC-3902-3BBF-D452-8B1AE4E30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F3C03-A4FC-6F70-6093-F99E1742E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B9E4-3239-C811-380E-ADE3D34F7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4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E02EC-0498-A023-F8D7-3041A9E8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4349E-7894-42A6-A3BB-EE4298534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ABAAF-52AF-3A80-AD0E-8F75E2B9A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3AA22-BD09-6440-02F7-76F2E3DC6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7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E437-E33C-539F-A971-C3801820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B8E0-0E15-FED9-99CB-B874870DF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4AB78-D434-A4BD-F5B7-1B56A7CD5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A8E55-69C7-26B0-251B-BA2AAA48F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0DA-F14F-E64A-FE15-A77CCAE3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92DA-FEB1-D420-D8F9-3CE32C45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BB3975-B933-864E-5B16-AF893FF0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45130-4E34-F223-1EEE-38478F2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24A82-0069-AF74-1A59-883335E9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10632440" cy="111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450FD-AD7F-26CF-4C9F-1436AE90B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" y="3821592"/>
            <a:ext cx="10373360" cy="2212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CB2F7-F3DC-AA84-4617-2325031AEF97}"/>
              </a:ext>
            </a:extLst>
          </p:cNvPr>
          <p:cNvSpPr txBox="1"/>
          <p:nvPr/>
        </p:nvSpPr>
        <p:spPr>
          <a:xfrm>
            <a:off x="980440" y="3263117"/>
            <a:ext cx="77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Gentle Reminder: </a:t>
            </a:r>
            <a:r>
              <a:rPr lang="en-US" dirty="0">
                <a:latin typeface="Poppins" pitchFamily="2" charset="77"/>
                <a:cs typeface="Poppins" pitchFamily="2" charset="77"/>
              </a:rPr>
              <a:t>Call-by-name VS. Call-by-value</a:t>
            </a:r>
          </a:p>
        </p:txBody>
      </p:sp>
    </p:spTree>
    <p:extLst>
      <p:ext uri="{BB962C8B-B14F-4D97-AF65-F5344CB8AC3E}">
        <p14:creationId xmlns:p14="http://schemas.microsoft.com/office/powerpoint/2010/main" val="17497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B09D-BDA3-0AAC-BC71-33EA568A6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7307-ACA0-AF61-393F-41022EBE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C9D39F-E035-1FCA-130C-F355B521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48083-0A33-AE75-3014-B6B12223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12DBA-FA8B-8BE6-01F6-9A5DFD96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10632440" cy="111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1755CA-ECF1-3F20-7AE4-689A31BCD4FB}"/>
              </a:ext>
            </a:extLst>
          </p:cNvPr>
          <p:cNvSpPr txBox="1"/>
          <p:nvPr/>
        </p:nvSpPr>
        <p:spPr>
          <a:xfrm>
            <a:off x="980440" y="3263117"/>
            <a:ext cx="77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Solution: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F54253-F6C8-4251-1265-138F0FCEAE93}"/>
                  </a:ext>
                </a:extLst>
              </p:cNvPr>
              <p:cNvSpPr txBox="1"/>
              <p:nvPr/>
            </p:nvSpPr>
            <p:spPr>
              <a:xfrm>
                <a:off x="1066800" y="3778372"/>
                <a:ext cx="72440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.5+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→5+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F54253-F6C8-4251-1265-138F0FCE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78372"/>
                <a:ext cx="7244080" cy="404983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B706D-F96A-AFC2-56E0-FCE0D997FE00}"/>
                  </a:ext>
                </a:extLst>
              </p:cNvPr>
              <p:cNvSpPr txBox="1"/>
              <p:nvPr/>
            </p:nvSpPr>
            <p:spPr>
              <a:xfrm>
                <a:off x="980440" y="4665133"/>
                <a:ext cx="771652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Poppins" pitchFamily="2" charset="77"/>
                    <a:cs typeface="Poppins" pitchFamily="2" charset="77"/>
                  </a:rPr>
                  <a:t>How about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latin typeface="Poppins" pitchFamily="2" charset="77"/>
                    <a:cs typeface="Poppins" pitchFamily="2" charset="77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Poppins" pitchFamily="2" charset="77"/>
                    <a:cs typeface="Poppins" pitchFamily="2" charset="77"/>
                  </a:rPr>
                  <a:t>Nothing evaluates!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B706D-F96A-AFC2-56E0-FCE0D997F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40" y="4665133"/>
                <a:ext cx="7716520" cy="404983"/>
              </a:xfrm>
              <a:prstGeom prst="rect">
                <a:avLst/>
              </a:prstGeom>
              <a:blipFill>
                <a:blip r:embed="rId6"/>
                <a:stretch>
                  <a:fillRect l="-82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288D-52E1-39FC-BDC4-29FCB075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426B-A401-BFC2-A60E-ADA7E823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D2D913-38F3-AED1-3D9D-86C24206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C9D91-E849-05F2-C6B5-38C69A1B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89E84-B272-E3E8-0EAB-B3D2C379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98419"/>
            <a:ext cx="10732911" cy="859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6CB37-AB11-E2FD-BB42-2D07B98C6C9D}"/>
                  </a:ext>
                </a:extLst>
              </p:cNvPr>
              <p:cNvSpPr txBox="1"/>
              <p:nvPr/>
            </p:nvSpPr>
            <p:spPr>
              <a:xfrm>
                <a:off x="1004711" y="3225607"/>
                <a:ext cx="6096000" cy="223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𝑌𝑔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. 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800" i="1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))(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800" i="1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)) </m:t>
                      </m:r>
                      <m:r>
                        <a:rPr lang="en-US" sz="1800" i="1" dirty="0" smtClean="0">
                          <a:solidFill>
                            <a:srgbClr val="9259A3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𝑌𝑔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))(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effectLst/>
                          <a:latin typeface="Cambria Math" panose="02040503050406030204" pitchFamily="18" charset="0"/>
                        </a:rPr>
                        <m:t> )) 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𝑌𝑔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 dirty="0" smtClean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 dirty="0" smtClean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solidFill>
                                <a:srgbClr val="9259A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rgbClr val="9259A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1800" i="1" dirty="0">
                          <a:solidFill>
                            <a:srgbClr val="9259A3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9259A3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𝑌𝑔</m:t>
                    </m:r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effectLst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𝑌𝑔</m:t>
                    </m:r>
                  </m:oMath>
                </a14:m>
                <a:r>
                  <a:rPr lang="en-US" dirty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 dirty="0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6CB37-AB11-E2FD-BB42-2D07B98C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11" y="3225607"/>
                <a:ext cx="6096000" cy="2233112"/>
              </a:xfrm>
              <a:prstGeom prst="rect">
                <a:avLst/>
              </a:prstGeom>
              <a:blipFill>
                <a:blip r:embed="rId5"/>
                <a:stretch>
                  <a:fillRect l="-208" b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7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5CA9-9CFA-B90E-CFB4-2EE8537C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B8EC-A1E0-DF48-B984-0A0FC647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CAA4A3-FBED-E0BA-8C59-5F830285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FC495-2FE2-E5BC-10A1-DC366E0E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0E1E8A-112D-5502-DEF1-331E2F9E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1" y="1852564"/>
            <a:ext cx="11078149" cy="103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8982F6-8DF8-77EE-5BA2-FA0B24030EB8}"/>
              </a:ext>
            </a:extLst>
          </p:cNvPr>
          <p:cNvSpPr txBox="1"/>
          <p:nvPr/>
        </p:nvSpPr>
        <p:spPr>
          <a:xfrm>
            <a:off x="706351" y="1357221"/>
            <a:ext cx="422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  <a:cs typeface="Poppins" pitchFamily="2" charset="77"/>
              </a:rPr>
              <a:t>Church encoding in Lambda Calculus: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F4F6D-822B-F49C-5B8D-39F7BCA0689A}"/>
                  </a:ext>
                </a:extLst>
              </p:cNvPr>
              <p:cNvSpPr txBox="1"/>
              <p:nvPr/>
            </p:nvSpPr>
            <p:spPr>
              <a:xfrm>
                <a:off x="706351" y="3211683"/>
                <a:ext cx="66722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2=3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F4F6D-822B-F49C-5B8D-39F7BCA0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1" y="3211683"/>
                <a:ext cx="6672211" cy="1200329"/>
              </a:xfrm>
              <a:prstGeom prst="rect">
                <a:avLst/>
              </a:prstGeom>
              <a:blipFill>
                <a:blip r:embed="rId5"/>
                <a:stretch>
                  <a:fillRect l="-760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A82CDE53-30DE-AF9B-0862-F25772F92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847049"/>
                  </p:ext>
                </p:extLst>
              </p:nvPr>
            </p:nvGraphicFramePr>
            <p:xfrm>
              <a:off x="838200" y="4198555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A82CDE53-30DE-AF9B-0862-F25772F92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847049"/>
                  </p:ext>
                </p:extLst>
              </p:nvPr>
            </p:nvGraphicFramePr>
            <p:xfrm>
              <a:off x="838200" y="4198555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5" t="-2632" r="-18583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2727" t="-2632" r="-10863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7468" t="-2632" r="-844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C47D73D7-3730-3594-27BF-253048468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0381"/>
                  </p:ext>
                </p:extLst>
              </p:nvPr>
            </p:nvGraphicFramePr>
            <p:xfrm>
              <a:off x="838200" y="4946033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.(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 …)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C47D73D7-3730-3594-27BF-253048468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280381"/>
                  </p:ext>
                </p:extLst>
              </p:nvPr>
            </p:nvGraphicFramePr>
            <p:xfrm>
              <a:off x="838200" y="4946033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7110" t="-5882" r="-166" b="-2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7110" t="-94737" r="-166" b="-1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7110" t="-185000" r="-166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11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D4430-B25F-04A3-1139-2A2F3070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5820-9DAA-1034-45B2-8F92DF3D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9C4B3C-EAF8-3B79-2E86-D54B9E31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7A820-FA0A-6D5B-2ED5-87F7ACCC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9D8DE8-226A-8644-C9D5-033D11E01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1" y="1926546"/>
            <a:ext cx="11078149" cy="103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4D48E3-DE6A-37C1-C2B9-A8EEDD6AF44D}"/>
              </a:ext>
            </a:extLst>
          </p:cNvPr>
          <p:cNvSpPr txBox="1"/>
          <p:nvPr/>
        </p:nvSpPr>
        <p:spPr>
          <a:xfrm>
            <a:off x="706351" y="1431203"/>
            <a:ext cx="422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  <a:cs typeface="Poppins" pitchFamily="2" charset="77"/>
              </a:rPr>
              <a:t>Church encoding in Lambda Calculus: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F72362-46F4-DE0E-67FE-632A8D683068}"/>
                  </a:ext>
                </a:extLst>
              </p:cNvPr>
              <p:cNvSpPr txBox="1"/>
              <p:nvPr/>
            </p:nvSpPr>
            <p:spPr>
              <a:xfrm>
                <a:off x="706351" y="3285665"/>
                <a:ext cx="66722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𝑠𝑢𝑐𝑐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2=3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F72362-46F4-DE0E-67FE-632A8D68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1" y="3285665"/>
                <a:ext cx="6672211" cy="1200329"/>
              </a:xfrm>
              <a:prstGeom prst="rect">
                <a:avLst/>
              </a:prstGeom>
              <a:blipFill>
                <a:blip r:embed="rId5"/>
                <a:stretch>
                  <a:fillRect l="-760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F181A53-9A41-275F-1A99-89D325CF5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499207"/>
                  </p:ext>
                </p:extLst>
              </p:nvPr>
            </p:nvGraphicFramePr>
            <p:xfrm>
              <a:off x="838200" y="4272537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F181A53-9A41-275F-1A99-89D325CF5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499207"/>
                  </p:ext>
                </p:extLst>
              </p:nvPr>
            </p:nvGraphicFramePr>
            <p:xfrm>
              <a:off x="838200" y="4272537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5" t="-2632" r="-18583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2727" t="-2632" r="-108636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7468" t="-2632" r="-844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02B5296-FC5B-6801-CE1A-320899636B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137916"/>
                  </p:ext>
                </p:extLst>
              </p:nvPr>
            </p:nvGraphicFramePr>
            <p:xfrm>
              <a:off x="838200" y="5020015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.(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02B5296-FC5B-6801-CE1A-320899636B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137916"/>
                  </p:ext>
                </p:extLst>
              </p:nvPr>
            </p:nvGraphicFramePr>
            <p:xfrm>
              <a:off x="838200" y="5020015"/>
              <a:ext cx="8937170" cy="141031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43116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7110" t="-5882" r="-166" b="-2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475301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7110" t="-94737" r="-166" b="-1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03855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7110" t="-185000" r="-166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7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865B6-ECE1-3DB2-0033-EA3238E5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5B7C-72E1-FFAE-6DDD-475B406A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E731A4-99B0-30EE-72A2-C4FCB0B9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A8A17-9535-2693-3C3E-370BEDAF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A10405-002F-A8AD-2A14-9BC36ECAC13F}"/>
                  </a:ext>
                </a:extLst>
              </p:cNvPr>
              <p:cNvSpPr txBox="1"/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 3=5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A10405-002F-A8AD-2A14-9BC36ECA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blipFill>
                <a:blip r:embed="rId4"/>
                <a:stretch>
                  <a:fillRect l="-75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A9804AB-DBD4-B86C-3137-E30E8B6F5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011369"/>
                  </p:ext>
                </p:extLst>
              </p:nvPr>
            </p:nvGraphicFramePr>
            <p:xfrm>
              <a:off x="1065473" y="2681522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A9804AB-DBD4-B86C-3137-E30E8B6F5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011369"/>
                  </p:ext>
                </p:extLst>
              </p:nvPr>
            </p:nvGraphicFramePr>
            <p:xfrm>
              <a:off x="1065473" y="2681522"/>
              <a:ext cx="8937171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1359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788877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012304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703" r="-186640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2273" t="-2703" r="-109545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6218" t="-2703" r="-1261"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E69C3BA-CE93-1E6A-053C-F2452C290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0400532"/>
                  </p:ext>
                </p:extLst>
              </p:nvPr>
            </p:nvGraphicFramePr>
            <p:xfrm>
              <a:off x="1065474" y="3602791"/>
              <a:ext cx="8937170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.(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.…)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E69C3BA-CE93-1E6A-053C-F2452C290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0400532"/>
                  </p:ext>
                </p:extLst>
              </p:nvPr>
            </p:nvGraphicFramePr>
            <p:xfrm>
              <a:off x="1065474" y="3602791"/>
              <a:ext cx="8937170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89538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7647632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915" t="-4000" r="-166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6915" t="-76471" r="-166" b="-6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915" t="-266667" r="-166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64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CB577-398A-976F-E01C-AB98C333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4D60-8F6E-D9B0-EB1E-879B01E7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69A0A36-51E5-B328-6449-20ECDB09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C8A6D-A31F-0AD6-3BAF-CE1ED373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A13AE2-7845-251F-501F-673A30DC57D9}"/>
                  </a:ext>
                </a:extLst>
              </p:cNvPr>
              <p:cNvSpPr txBox="1"/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How do we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in Lambda calculus (e.g.,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2 3=5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)?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Observe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05B05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𝜆</m:t>
                    </m:r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.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5B05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  <a:cs typeface="Poppins" pitchFamily="2" charset="77"/>
                  </a:rPr>
                  <a:t>then:</a:t>
                </a:r>
              </a:p>
              <a:p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A13AE2-7845-251F-501F-673A30DC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24" y="1694650"/>
                <a:ext cx="6736331" cy="1200329"/>
              </a:xfrm>
              <a:prstGeom prst="rect">
                <a:avLst/>
              </a:prstGeom>
              <a:blipFill>
                <a:blip r:embed="rId4"/>
                <a:stretch>
                  <a:fillRect l="-75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2ED0BFB-9635-8DF0-CD40-5820E6792C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190842"/>
                  </p:ext>
                </p:extLst>
              </p:nvPr>
            </p:nvGraphicFramePr>
            <p:xfrm>
              <a:off x="1065473" y="2681522"/>
              <a:ext cx="9529374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211908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2ED0BFB-9635-8DF0-CD40-5820E6792C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190842"/>
                  </p:ext>
                </p:extLst>
              </p:nvPr>
            </p:nvGraphicFramePr>
            <p:xfrm>
              <a:off x="1065473" y="2681522"/>
              <a:ext cx="9529374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  <a:gridCol w="3211908">
                      <a:extLst>
                        <a:ext uri="{9D8B030D-6E8A-4147-A177-3AD203B41FA5}">
                          <a16:colId xmlns:a16="http://schemas.microsoft.com/office/drawing/2014/main" val="3192495196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703" r="-185606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2340" t="-2703" r="-108511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7233" t="-2703" r="-791"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8ECE0F0-8E58-D613-4A9D-2D63DDED0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843022"/>
                  </p:ext>
                </p:extLst>
              </p:nvPr>
            </p:nvGraphicFramePr>
            <p:xfrm>
              <a:off x="1065473" y="3367846"/>
              <a:ext cx="9529373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4987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8154386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rgbClr val="FFFECD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Poppins" pitchFamily="2" charset="77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66FFD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66FFD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⟹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  <a:cs typeface="Poppins" pitchFamily="2" charset="77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FF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8ECE0F0-8E58-D613-4A9D-2D63DDED0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843022"/>
                  </p:ext>
                </p:extLst>
              </p:nvPr>
            </p:nvGraphicFramePr>
            <p:xfrm>
              <a:off x="1065473" y="3367846"/>
              <a:ext cx="9529373" cy="205827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4987">
                      <a:extLst>
                        <a:ext uri="{9D8B030D-6E8A-4147-A177-3AD203B41FA5}">
                          <a16:colId xmlns:a16="http://schemas.microsoft.com/office/drawing/2014/main" val="2510732622"/>
                        </a:ext>
                      </a:extLst>
                    </a:gridCol>
                    <a:gridCol w="8154386">
                      <a:extLst>
                        <a:ext uri="{9D8B030D-6E8A-4147-A177-3AD203B41FA5}">
                          <a16:colId xmlns:a16="http://schemas.microsoft.com/office/drawing/2014/main" val="2281251578"/>
                        </a:ext>
                      </a:extLst>
                    </a:gridCol>
                  </a:tblGrid>
                  <a:tr h="633268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Avenir Book" panose="02000503020000020003" pitchFamily="2" charset="0"/>
                            </a:rPr>
                            <a:t>Input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952" t="-4000" r="-156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61153"/>
                      </a:ext>
                    </a:extLst>
                  </a:tr>
                  <a:tr h="86290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Output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6952" t="-76471" r="-156" b="-6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50736"/>
                      </a:ext>
                    </a:extLst>
                  </a:tr>
                  <a:tr h="56210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</a:rPr>
                            <a:t>Function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952" t="-266667" r="-156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28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1A12-987E-DBF0-159A-4883FCFE8993}"/>
                  </a:ext>
                </a:extLst>
              </p:cNvPr>
              <p:cNvSpPr txBox="1"/>
              <p:nvPr/>
            </p:nvSpPr>
            <p:spPr>
              <a:xfrm>
                <a:off x="1065473" y="5987018"/>
                <a:ext cx="8985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Can similarly intuitively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𝑚𝑢𝑙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505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505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 using the third property.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71A12-987E-DBF0-159A-4883FCFE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73" y="5987018"/>
                <a:ext cx="8985152" cy="369332"/>
              </a:xfrm>
              <a:prstGeom prst="rect">
                <a:avLst/>
              </a:prstGeom>
              <a:blipFill>
                <a:blip r:embed="rId7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A28C00-65E5-DE16-973F-3DA51DD0A099}"/>
                  </a:ext>
                </a:extLst>
              </p:cNvPr>
              <p:cNvSpPr txBox="1"/>
              <p:nvPr/>
            </p:nvSpPr>
            <p:spPr>
              <a:xfrm>
                <a:off x="1065473" y="5521901"/>
                <a:ext cx="5306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  <a:cs typeface="Poppins" pitchFamily="2" charset="77"/>
                  </a:rPr>
                  <a:t>Thus, define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A28C00-65E5-DE16-973F-3DA51DD0A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73" y="5521901"/>
                <a:ext cx="5306068" cy="369332"/>
              </a:xfrm>
              <a:prstGeom prst="rect">
                <a:avLst/>
              </a:prstGeom>
              <a:blipFill>
                <a:blip r:embed="rId8"/>
                <a:stretch>
                  <a:fillRect l="-119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C9459-3A57-5E9C-7F4B-C399C6C3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09A0-603B-EB88-C12E-7595FEE4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02F529-1848-6675-AA9B-5EB41E90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1C265-863C-E15A-701E-710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C6112-6978-F2AD-CF5E-12B70D3652FA}"/>
                  </a:ext>
                </a:extLst>
              </p:cNvPr>
              <p:cNvSpPr txBox="1"/>
              <p:nvPr/>
            </p:nvSpPr>
            <p:spPr>
              <a:xfrm>
                <a:off x="838200" y="1717557"/>
                <a:ext cx="7848600" cy="3487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cs typeface="Poppins" pitchFamily="2" charset="77"/>
                  </a:rPr>
                  <a:t>let’s evaluate 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add 3 2</a:t>
                </a: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505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5056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505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505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505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505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5056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Poppins" pitchFamily="2" charset="77"/>
                              </a:rPr>
                              <m:t>.3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                            </a:t>
                </a: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.3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Poppins" pitchFamily="2" charset="77"/>
                                    </a:rPr>
                                    <m:t>5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C6112-6978-F2AD-CF5E-12B70D36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57"/>
                <a:ext cx="7848600" cy="3487750"/>
              </a:xfrm>
              <a:prstGeom prst="rect">
                <a:avLst/>
              </a:prstGeom>
              <a:blipFill>
                <a:blip r:embed="rId4"/>
                <a:stretch>
                  <a:fillRect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1A50A68-187B-90C0-DEED-8F49E53A9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7906887"/>
                  </p:ext>
                </p:extLst>
              </p:nvPr>
            </p:nvGraphicFramePr>
            <p:xfrm>
              <a:off x="5874534" y="2438624"/>
              <a:ext cx="6317466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1A50A68-187B-90C0-DEED-8F49E53A9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7906887"/>
                  </p:ext>
                </p:extLst>
              </p:nvPr>
            </p:nvGraphicFramePr>
            <p:xfrm>
              <a:off x="5874534" y="2438624"/>
              <a:ext cx="6317466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  <a:gridCol w="2973676">
                      <a:extLst>
                        <a:ext uri="{9D8B030D-6E8A-4147-A177-3AD203B41FA5}">
                          <a16:colId xmlns:a16="http://schemas.microsoft.com/office/drawing/2014/main" val="4049781175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79" t="-2703" r="-89773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3248" t="-2703" r="-1282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5E61332-5ACC-2660-5587-5417F7C93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37" y="2238703"/>
            <a:ext cx="6451926" cy="3816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80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06954-02AC-790B-9E45-7CDEC3A6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0873-ADA0-56BA-2B1E-89CD7CA0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C4033A4-9E81-403D-FF58-AFB166EB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0F96D-3ED2-E0EF-8C6F-D1F2988A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97178-629C-96B3-16F6-C1D5F8DAFDC9}"/>
                  </a:ext>
                </a:extLst>
              </p:cNvPr>
              <p:cNvSpPr txBox="1"/>
              <p:nvPr/>
            </p:nvSpPr>
            <p:spPr>
              <a:xfrm>
                <a:off x="838200" y="1717557"/>
                <a:ext cx="7997061" cy="3487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𝑚𝑢𝑙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Poppins" pitchFamily="2" charset="77"/>
                  </a:rPr>
                  <a:t> let’s evaluate </a:t>
                </a: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Poppins" pitchFamily="2" charset="77"/>
                  </a:rPr>
                  <a:t>mul 3 2</a:t>
                </a:r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.3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97178-629C-96B3-16F6-C1D5F8DA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57"/>
                <a:ext cx="7997061" cy="3487621"/>
              </a:xfrm>
              <a:prstGeom prst="rect">
                <a:avLst/>
              </a:prstGeom>
              <a:blipFill>
                <a:blip r:embed="rId4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A3A07C6-F63D-7D34-84CC-0217AEE0F7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928110"/>
                  </p:ext>
                </p:extLst>
              </p:nvPr>
            </p:nvGraphicFramePr>
            <p:xfrm>
              <a:off x="8440710" y="2367728"/>
              <a:ext cx="3343790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FF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FF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66FFDD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FEC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B3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66FFD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FFB3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A3A07C6-F63D-7D34-84CC-0217AEE0F7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928110"/>
                  </p:ext>
                </p:extLst>
              </p:nvPr>
            </p:nvGraphicFramePr>
            <p:xfrm>
              <a:off x="8440710" y="2367728"/>
              <a:ext cx="3343790" cy="4651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43790">
                      <a:extLst>
                        <a:ext uri="{9D8B030D-6E8A-4147-A177-3AD203B41FA5}">
                          <a16:colId xmlns:a16="http://schemas.microsoft.com/office/drawing/2014/main" val="2168638544"/>
                        </a:ext>
                      </a:extLst>
                    </a:gridCol>
                  </a:tblGrid>
                  <a:tr h="465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79" t="-2632" r="-1136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462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72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117F1-FFB9-2182-4B37-9E785AB3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D8E9-3253-4D38-1B66-14A9590E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90E13B-B9A6-76AE-5661-3BBDB610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ACC6-1DD7-7ECD-B482-915537C7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293F2-D1AE-A978-DEFE-3ADA0E46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5596"/>
            <a:ext cx="6364356" cy="3022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3B000-45E0-2251-C00E-79E8EBB76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78739"/>
            <a:ext cx="7772400" cy="2242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8C8F7-A205-FD7D-7CF0-35F61B78893B}"/>
              </a:ext>
            </a:extLst>
          </p:cNvPr>
          <p:cNvSpPr txBox="1"/>
          <p:nvPr/>
        </p:nvSpPr>
        <p:spPr>
          <a:xfrm>
            <a:off x="6356289" y="6114996"/>
            <a:ext cx="12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target!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1515DA-F6EC-5969-2E1C-0E085E6FA10A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969855" y="5223053"/>
            <a:ext cx="0" cy="8919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26F937-AD72-EEBB-323E-B4B38703F3F9}"/>
              </a:ext>
            </a:extLst>
          </p:cNvPr>
          <p:cNvCxnSpPr>
            <a:cxnSpLocks/>
          </p:cNvCxnSpPr>
          <p:nvPr/>
        </p:nvCxnSpPr>
        <p:spPr>
          <a:xfrm flipH="1">
            <a:off x="4852415" y="6299662"/>
            <a:ext cx="1528258" cy="8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DE7CB8-32D3-46B1-4A87-BE570E42D6E6}"/>
              </a:ext>
            </a:extLst>
          </p:cNvPr>
          <p:cNvSpPr txBox="1"/>
          <p:nvPr/>
        </p:nvSpPr>
        <p:spPr>
          <a:xfrm>
            <a:off x="100275" y="5525256"/>
            <a:ext cx="105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Assumption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&amp; Rules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554E45-DA99-5D6E-0DBD-D69E9E737D74}"/>
              </a:ext>
            </a:extLst>
          </p:cNvPr>
          <p:cNvCxnSpPr>
            <a:cxnSpLocks/>
          </p:cNvCxnSpPr>
          <p:nvPr/>
        </p:nvCxnSpPr>
        <p:spPr>
          <a:xfrm flipV="1">
            <a:off x="967863" y="5340096"/>
            <a:ext cx="495177" cy="26001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FDCD86-D46A-A705-2E50-3BF5357027AD}"/>
              </a:ext>
            </a:extLst>
          </p:cNvPr>
          <p:cNvCxnSpPr>
            <a:cxnSpLocks/>
          </p:cNvCxnSpPr>
          <p:nvPr/>
        </p:nvCxnSpPr>
        <p:spPr>
          <a:xfrm>
            <a:off x="838200" y="5888736"/>
            <a:ext cx="624840" cy="1420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555BFA-64A1-5A6C-AC19-81BCACEAF28A}"/>
              </a:ext>
            </a:extLst>
          </p:cNvPr>
          <p:cNvSpPr txBox="1"/>
          <p:nvPr/>
        </p:nvSpPr>
        <p:spPr>
          <a:xfrm>
            <a:off x="100275" y="6240376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Lemma!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5EF589-1D29-D6F7-97F2-974B24C2186B}"/>
              </a:ext>
            </a:extLst>
          </p:cNvPr>
          <p:cNvCxnSpPr>
            <a:cxnSpLocks/>
          </p:cNvCxnSpPr>
          <p:nvPr/>
        </p:nvCxnSpPr>
        <p:spPr>
          <a:xfrm flipV="1">
            <a:off x="691260" y="5688605"/>
            <a:ext cx="771780" cy="63080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6C0A-9EA4-19BD-7ADC-E7BC2C85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DBFD-DC0E-A567-1CFA-676794B7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D919B5-D560-7124-715B-6927F371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CAC11-F67C-04E5-98FF-E00E0ACF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6A92E-219E-B8EF-914C-AA41356D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625"/>
          <a:stretch/>
        </p:blipFill>
        <p:spPr>
          <a:xfrm>
            <a:off x="838200" y="1315597"/>
            <a:ext cx="6364356" cy="146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1A2B4-D5BC-92F5-C8F5-962942CEA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099908"/>
            <a:ext cx="9914681" cy="3115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2F2EC-8918-7A50-F501-B0624CB6E808}"/>
              </a:ext>
            </a:extLst>
          </p:cNvPr>
          <p:cNvSpPr txBox="1"/>
          <p:nvPr/>
        </p:nvSpPr>
        <p:spPr>
          <a:xfrm>
            <a:off x="7016166" y="5731987"/>
            <a:ext cx="122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target!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C86DFA-7EAD-6308-30F8-7096C1C5C8D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437748" y="3987882"/>
            <a:ext cx="191984" cy="17441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B358DB-380F-D5E5-3F24-167F6B3D2AA9}"/>
              </a:ext>
            </a:extLst>
          </p:cNvPr>
          <p:cNvCxnSpPr>
            <a:cxnSpLocks/>
          </p:cNvCxnSpPr>
          <p:nvPr/>
        </p:nvCxnSpPr>
        <p:spPr>
          <a:xfrm flipH="1">
            <a:off x="5512292" y="5916653"/>
            <a:ext cx="1528258" cy="8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3A82E-88E0-878C-729D-E6150A098F11}"/>
                  </a:ext>
                </a:extLst>
              </p:cNvPr>
              <p:cNvSpPr txBox="1"/>
              <p:nvPr/>
            </p:nvSpPr>
            <p:spPr>
              <a:xfrm>
                <a:off x="8311817" y="4244381"/>
                <a:ext cx="245110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Observation: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Want to show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&amp;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3A82E-88E0-878C-729D-E6150A09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817" y="4244381"/>
                <a:ext cx="2451109" cy="1231106"/>
              </a:xfrm>
              <a:prstGeom prst="rect">
                <a:avLst/>
              </a:prstGeom>
              <a:blipFill>
                <a:blip r:embed="rId6"/>
                <a:stretch>
                  <a:fillRect l="-2062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BFF792-8B00-C3FD-5B76-51194425133C}"/>
              </a:ext>
            </a:extLst>
          </p:cNvPr>
          <p:cNvCxnSpPr>
            <a:cxnSpLocks/>
          </p:cNvCxnSpPr>
          <p:nvPr/>
        </p:nvCxnSpPr>
        <p:spPr>
          <a:xfrm flipH="1">
            <a:off x="5090474" y="4487159"/>
            <a:ext cx="33088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DBF2FA-326A-40F2-C3A3-F20CF8A7515E}"/>
              </a:ext>
            </a:extLst>
          </p:cNvPr>
          <p:cNvCxnSpPr>
            <a:cxnSpLocks/>
          </p:cNvCxnSpPr>
          <p:nvPr/>
        </p:nvCxnSpPr>
        <p:spPr>
          <a:xfrm flipH="1" flipV="1">
            <a:off x="6410227" y="5222449"/>
            <a:ext cx="1989055" cy="7984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74512-D335-2A12-A7E4-BAD6E2DFA4C0}"/>
              </a:ext>
            </a:extLst>
          </p:cNvPr>
          <p:cNvCxnSpPr>
            <a:cxnSpLocks/>
          </p:cNvCxnSpPr>
          <p:nvPr/>
        </p:nvCxnSpPr>
        <p:spPr>
          <a:xfrm flipH="1">
            <a:off x="4213781" y="5005781"/>
            <a:ext cx="4251489" cy="62085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8419-4DF8-CE99-CB7D-3EA7AA4A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86B5-3E10-82F5-735B-D1F97BD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906E80-34FC-FA1A-D227-550CAD28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AF3D-6FAD-D93D-428E-1FE93792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E0C48-041E-4858-0DB5-184004C8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625"/>
          <a:stretch/>
        </p:blipFill>
        <p:spPr>
          <a:xfrm>
            <a:off x="838200" y="1315597"/>
            <a:ext cx="6364356" cy="146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04D6D-B1C2-CB5C-574F-294FFC5A0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74341"/>
            <a:ext cx="9819205" cy="3085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9222-4A9C-13B3-C31F-649DA3870954}"/>
              </a:ext>
            </a:extLst>
          </p:cNvPr>
          <p:cNvSpPr txBox="1"/>
          <p:nvPr/>
        </p:nvSpPr>
        <p:spPr>
          <a:xfrm>
            <a:off x="8832594" y="5628078"/>
            <a:ext cx="122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target!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C80DE-3C71-2232-8103-7ADE0ADA8A6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638379" y="4042064"/>
            <a:ext cx="1807781" cy="15860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537B70-C941-9A43-BE62-32CF68B7B7CA}"/>
              </a:ext>
            </a:extLst>
          </p:cNvPr>
          <p:cNvCxnSpPr>
            <a:cxnSpLocks/>
          </p:cNvCxnSpPr>
          <p:nvPr/>
        </p:nvCxnSpPr>
        <p:spPr>
          <a:xfrm flipH="1">
            <a:off x="7328720" y="5812744"/>
            <a:ext cx="1528258" cy="8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C06BF-B6C1-A114-A3EA-61EFAB70BED1}"/>
                  </a:ext>
                </a:extLst>
              </p:cNvPr>
              <p:cNvSpPr txBox="1"/>
              <p:nvPr/>
            </p:nvSpPr>
            <p:spPr>
              <a:xfrm>
                <a:off x="10128245" y="4140472"/>
                <a:ext cx="245110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Observation: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Want to show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&amp;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8C06BF-B6C1-A114-A3EA-61EFAB70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245" y="4140472"/>
                <a:ext cx="2451109" cy="1231106"/>
              </a:xfrm>
              <a:prstGeom prst="rect">
                <a:avLst/>
              </a:prstGeom>
              <a:blipFill>
                <a:blip r:embed="rId6"/>
                <a:stretch>
                  <a:fillRect l="-206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96F761-9454-202A-7FF7-91F875FE984B}"/>
              </a:ext>
            </a:extLst>
          </p:cNvPr>
          <p:cNvCxnSpPr>
            <a:cxnSpLocks/>
          </p:cNvCxnSpPr>
          <p:nvPr/>
        </p:nvCxnSpPr>
        <p:spPr>
          <a:xfrm flipH="1">
            <a:off x="5133109" y="5198389"/>
            <a:ext cx="5082601" cy="17318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4BD720-D0F0-B2C0-53F1-0E742B94572E}"/>
              </a:ext>
            </a:extLst>
          </p:cNvPr>
          <p:cNvCxnSpPr>
            <a:cxnSpLocks/>
          </p:cNvCxnSpPr>
          <p:nvPr/>
        </p:nvCxnSpPr>
        <p:spPr>
          <a:xfrm flipH="1" flipV="1">
            <a:off x="5205845" y="4655127"/>
            <a:ext cx="5009865" cy="17664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09463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To define a function that takes multiple variables in untyped lambda calculus……….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Impossible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0946301" cy="3291502"/>
              </a:xfrm>
              <a:blipFill>
                <a:blip r:embed="rId5"/>
                <a:stretch>
                  <a:fillRect l="-1043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2) The implementation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a)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</m:oMath>
                </a14:m>
                <a:r>
                  <a:rPr lang="en-US" dirty="0"/>
                  <a:t> operator</a:t>
                </a:r>
              </a:p>
              <a:p>
                <a:pPr marL="0" indent="0">
                  <a:buNone/>
                </a:pPr>
                <a:r>
                  <a:rPr lang="en-US" dirty="0"/>
                  <a:t>b)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operator</a:t>
                </a:r>
              </a:p>
              <a:p>
                <a:pPr marL="0" indent="0">
                  <a:buNone/>
                </a:pPr>
                <a:r>
                  <a:rPr lang="en-US" dirty="0"/>
                  <a:t>c)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operator</a:t>
                </a:r>
              </a:p>
              <a:p>
                <a:pPr marL="0" indent="0">
                  <a:buNone/>
                </a:pPr>
                <a:r>
                  <a:rPr lang="en-US" dirty="0"/>
                  <a:t>d)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</m:oMath>
                </a14:m>
                <a:r>
                  <a:rPr lang="en-US" dirty="0"/>
                  <a:t> operator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simply-typed lambda calculus, values are……….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Classes, Objects and Interfaces</a:t>
            </a:r>
          </a:p>
          <a:p>
            <a:pPr marL="0" indent="0">
              <a:buNone/>
            </a:pPr>
            <a:r>
              <a:rPr lang="en-US" dirty="0"/>
              <a:t>b) Variables</a:t>
            </a:r>
          </a:p>
          <a:p>
            <a:pPr marL="0" indent="0">
              <a:buNone/>
            </a:pPr>
            <a:r>
              <a:rPr lang="en-US" dirty="0"/>
              <a:t>c) Functions or Booleans only</a:t>
            </a:r>
          </a:p>
          <a:p>
            <a:pPr marL="0" indent="0">
              <a:buNone/>
            </a:pPr>
            <a:r>
              <a:rPr lang="en-US" dirty="0"/>
              <a:t>d) Functions only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8B447-E27F-1FF2-2670-E2377DBD0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731" y="1828801"/>
            <a:ext cx="7116769" cy="4364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921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After a step of evaluation of a well-typed expression of type t, the result must be a well-typed expression of type 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Progress theorem</a:t>
            </a:r>
          </a:p>
          <a:p>
            <a:pPr marL="0" indent="0">
              <a:buNone/>
            </a:pPr>
            <a:r>
              <a:rPr lang="en-US" dirty="0"/>
              <a:t>b) Preservation theorem</a:t>
            </a:r>
          </a:p>
          <a:p>
            <a:pPr marL="0" indent="0">
              <a:buNone/>
            </a:pPr>
            <a:r>
              <a:rPr lang="en-US" dirty="0"/>
              <a:t>c) Type safety theorem</a:t>
            </a:r>
          </a:p>
          <a:p>
            <a:pPr marL="0" indent="0">
              <a:buNone/>
            </a:pPr>
            <a:r>
              <a:rPr lang="en-US" dirty="0"/>
              <a:t>d) Type checking theorem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DB83-D350-702B-E237-E6F332BA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9261-7EA1-45B7-7925-B077A407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2F86F-DF1B-3B1A-6746-18D04036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8A4CF-7B64-850D-A30A-5618F4E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04A53-DF24-0969-585C-16DFADBF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4" y="1571266"/>
            <a:ext cx="9008580" cy="920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200F9-233E-A3CE-8205-D6BAA5A5C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64" y="2631770"/>
            <a:ext cx="9008580" cy="3779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A578FF-5D8E-5F48-39B0-0C80DB9DDB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321"/>
          <a:stretch/>
        </p:blipFill>
        <p:spPr>
          <a:xfrm>
            <a:off x="2352635" y="5486400"/>
            <a:ext cx="2088736" cy="8699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663650-5054-57EB-E98B-75D6C31B5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768" b="167"/>
          <a:stretch/>
        </p:blipFill>
        <p:spPr>
          <a:xfrm>
            <a:off x="5858652" y="5391397"/>
            <a:ext cx="2274390" cy="96495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22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C88E-E8F1-5CF6-D962-FD3DD61E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493D-9F06-1CD3-5791-926ED69F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Quiz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CF143E4-6541-5764-8463-5E0D2ECA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1DDDB-442E-09B2-3C79-3A7FC191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279AF9-727E-D553-A51A-7E34EF497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57026"/>
            <a:ext cx="5087587" cy="1166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25534-EFA3-29BA-FC53-FCAEAE5BB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459" y="1910509"/>
            <a:ext cx="5214341" cy="1196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7BF17-6315-A0E0-7597-EC172DD296DA}"/>
                  </a:ext>
                </a:extLst>
              </p:cNvPr>
              <p:cNvSpPr txBox="1"/>
              <p:nvPr/>
            </p:nvSpPr>
            <p:spPr>
              <a:xfrm>
                <a:off x="838200" y="3549337"/>
                <a:ext cx="687185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𝑒𝑙𝑠𝑒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𝑒𝑙𝑠𝑒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Done or if normal order: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𝑒𝑙𝑠𝑒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7BF17-6315-A0E0-7597-EC172DD2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9337"/>
                <a:ext cx="6871855" cy="2862322"/>
              </a:xfrm>
              <a:prstGeom prst="rect">
                <a:avLst/>
              </a:prstGeom>
              <a:blipFill>
                <a:blip r:embed="rId6"/>
                <a:stretch>
                  <a:fillRect l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8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961</Words>
  <Application>Microsoft Macintosh PowerPoint</Application>
  <PresentationFormat>Widescreen</PresentationFormat>
  <Paragraphs>189</Paragraphs>
  <Slides>22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Assignment Solution</vt:lpstr>
      <vt:lpstr>Quiz Solution</vt:lpstr>
      <vt:lpstr>Quiz Solution</vt:lpstr>
      <vt:lpstr>Assignment Solution</vt:lpstr>
      <vt:lpstr>Assignment Solution</vt:lpstr>
      <vt:lpstr>Assignment Solution</vt:lpstr>
      <vt:lpstr>Quiz Solution</vt:lpstr>
      <vt:lpstr>Quiz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149</cp:revision>
  <dcterms:created xsi:type="dcterms:W3CDTF">2023-04-27T21:19:03Z</dcterms:created>
  <dcterms:modified xsi:type="dcterms:W3CDTF">2024-09-18T20:12:04Z</dcterms:modified>
</cp:coreProperties>
</file>